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6" r:id="rId5"/>
    <p:sldMasterId id="2147493598" r:id="rId6"/>
  </p:sldMasterIdLst>
  <p:notesMasterIdLst>
    <p:notesMasterId r:id="rId80"/>
  </p:notesMasterIdLst>
  <p:handoutMasterIdLst>
    <p:handoutMasterId r:id="rId81"/>
  </p:handoutMasterIdLst>
  <p:sldIdLst>
    <p:sldId id="330" r:id="rId7"/>
    <p:sldId id="739" r:id="rId8"/>
    <p:sldId id="740" r:id="rId9"/>
    <p:sldId id="741" r:id="rId10"/>
    <p:sldId id="742" r:id="rId11"/>
    <p:sldId id="743" r:id="rId12"/>
    <p:sldId id="744" r:id="rId13"/>
    <p:sldId id="690" r:id="rId14"/>
    <p:sldId id="691" r:id="rId15"/>
    <p:sldId id="693" r:id="rId16"/>
    <p:sldId id="694" r:id="rId17"/>
    <p:sldId id="745" r:id="rId18"/>
    <p:sldId id="750" r:id="rId19"/>
    <p:sldId id="746" r:id="rId20"/>
    <p:sldId id="747" r:id="rId21"/>
    <p:sldId id="748" r:id="rId22"/>
    <p:sldId id="749" r:id="rId23"/>
    <p:sldId id="751" r:id="rId24"/>
    <p:sldId id="752" r:id="rId25"/>
    <p:sldId id="753" r:id="rId26"/>
    <p:sldId id="754" r:id="rId27"/>
    <p:sldId id="755" r:id="rId28"/>
    <p:sldId id="758" r:id="rId29"/>
    <p:sldId id="759" r:id="rId30"/>
    <p:sldId id="760" r:id="rId31"/>
    <p:sldId id="762" r:id="rId32"/>
    <p:sldId id="763" r:id="rId33"/>
    <p:sldId id="764"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61" r:id="rId49"/>
    <p:sldId id="779" r:id="rId50"/>
    <p:sldId id="780" r:id="rId51"/>
    <p:sldId id="781" r:id="rId52"/>
    <p:sldId id="782" r:id="rId53"/>
    <p:sldId id="719" r:id="rId54"/>
    <p:sldId id="783" r:id="rId55"/>
    <p:sldId id="784" r:id="rId56"/>
    <p:sldId id="785" r:id="rId57"/>
    <p:sldId id="786" r:id="rId58"/>
    <p:sldId id="787" r:id="rId59"/>
    <p:sldId id="788" r:id="rId60"/>
    <p:sldId id="789" r:id="rId61"/>
    <p:sldId id="790" r:id="rId62"/>
    <p:sldId id="791" r:id="rId63"/>
    <p:sldId id="792" r:id="rId64"/>
    <p:sldId id="793" r:id="rId65"/>
    <p:sldId id="794" r:id="rId66"/>
    <p:sldId id="795" r:id="rId67"/>
    <p:sldId id="796" r:id="rId68"/>
    <p:sldId id="797" r:id="rId69"/>
    <p:sldId id="798" r:id="rId70"/>
    <p:sldId id="799" r:id="rId71"/>
    <p:sldId id="800" r:id="rId72"/>
    <p:sldId id="801" r:id="rId73"/>
    <p:sldId id="802" r:id="rId74"/>
    <p:sldId id="803" r:id="rId75"/>
    <p:sldId id="804" r:id="rId76"/>
    <p:sldId id="805" r:id="rId77"/>
    <p:sldId id="806" r:id="rId78"/>
    <p:sldId id="807"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7056B-7D89-3040-830E-2CF3AD01C0DB}" v="10" dt="2020-04-16T15:46:04.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7"/>
    <p:restoredTop sz="94862"/>
  </p:normalViewPr>
  <p:slideViewPr>
    <p:cSldViewPr snapToObjects="1">
      <p:cViewPr varScale="1">
        <p:scale>
          <a:sx n="177" d="100"/>
          <a:sy n="177" d="100"/>
        </p:scale>
        <p:origin x="122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handoutMaster" Target="handoutMasters/handoutMaster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4/16/20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Software University Foundation – </a:t>
            </a:r>
            <a:r>
              <a:rPr kumimoji="0" lang="en-US" sz="1200" b="0" i="0" u="sng" strike="noStrike" kern="1200" cap="none" spc="0" normalizeH="0" baseline="0" noProof="0">
                <a:ln>
                  <a:noFill/>
                </a:ln>
                <a:solidFill>
                  <a:prstClr val="black"/>
                </a:solidFill>
                <a:effectLst/>
                <a:uLnTx/>
                <a:uFillTx/>
                <a:latin typeface="Calibri"/>
                <a:ea typeface="+mn-ea"/>
                <a:cs typeface="+mn-cs"/>
                <a:hlinkClick r:id="rId3"/>
              </a:rPr>
              <a:t>http://softuni.org</a:t>
            </a: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This work is licensed under the </a:t>
            </a:r>
            <a:r>
              <a:rPr kumimoji="0" lang="en-US" sz="1200" b="0" i="0" u="sng" strike="noStrike" kern="1200" cap="none" spc="0" normalizeH="0" baseline="0" noProof="1">
                <a:ln>
                  <a:noFill/>
                </a:ln>
                <a:solidFill>
                  <a:prstClr val="black"/>
                </a:solidFill>
                <a:effectLst/>
                <a:uLnTx/>
                <a:uFillTx/>
                <a:latin typeface="Calibri"/>
                <a:ea typeface="+mn-ea"/>
                <a:cs typeface="+mn-cs"/>
                <a:hlinkClick r:id="rId4"/>
              </a:rPr>
              <a:t>Creative Commons Attribution-NonCommercial-ShareAlike</a:t>
            </a:r>
            <a:r>
              <a:rPr kumimoji="0" lang="en-US" sz="1200" b="0" i="0" u="none" strike="noStrike" kern="1200" cap="none" spc="0" normalizeH="0" baseline="0" noProof="1">
                <a:ln>
                  <a:noFill/>
                </a:ln>
                <a:solidFill>
                  <a:prstClr val="black"/>
                </a:solidFill>
                <a:effectLst/>
                <a:uLnTx/>
                <a:uFillTx/>
                <a:latin typeface="Calibri"/>
                <a:ea typeface="+mn-ea"/>
                <a:cs typeface="+mn-cs"/>
              </a:rPr>
              <a:t> </a:t>
            </a:r>
            <a:r>
              <a:rPr kumimoji="0" lang="en-US" sz="1200" b="0" i="0" u="none" strike="noStrike" kern="1200" cap="none" spc="0" normalizeH="0" baseline="0" noProof="0">
                <a:ln>
                  <a:noFill/>
                </a:ln>
                <a:solidFill>
                  <a:prstClr val="black"/>
                </a:solidFill>
                <a:effectLst/>
                <a:uLnTx/>
                <a:uFillTx/>
                <a:latin typeface="Calibri"/>
                <a:ea typeface="+mn-ea"/>
                <a:cs typeface="+mn-cs"/>
              </a:rPr>
              <a:t>license.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427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8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56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a:t>
            </a:fld>
            <a:endParaRPr lang="en-US" altLang="en-US"/>
          </a:p>
        </p:txBody>
      </p:sp>
    </p:spTree>
    <p:extLst>
      <p:ext uri="{BB962C8B-B14F-4D97-AF65-F5344CB8AC3E}">
        <p14:creationId xmlns:p14="http://schemas.microsoft.com/office/powerpoint/2010/main" val="204941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0825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072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4559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7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08567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4/16/20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532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4/16/20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6019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5455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9870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1206646"/>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45796049"/>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7634767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3810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294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964529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4/16/20</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1011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2098074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3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18661210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34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4/16/20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4/16/20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 SQL</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NoSQL : No SQL</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94203362"/>
      </p:ext>
    </p:extLst>
  </p:cSld>
  <p:clrMap bg1="lt1" tx1="dk1" bg2="lt2" tx2="dk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4/16/20</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573098803"/>
      </p:ext>
    </p:extLst>
  </p:cSld>
  <p:clrMap bg1="dk1" tx1="lt1" bg2="dk2" tx2="lt2" accent1="accent1" accent2="accent2" accent3="accent3" accent4="accent4" accent5="accent5" accent6="accent6" hlink="hlink" folHlink="folHlink"/>
  <p:sldLayoutIdLst>
    <p:sldLayoutId id="2147493599" r:id="rId1"/>
    <p:sldLayoutId id="2147493600" r:id="rId2"/>
    <p:sldLayoutId id="2147493601" r:id="rId3"/>
    <p:sldLayoutId id="2147493602" r:id="rId4"/>
    <p:sldLayoutId id="2147493603" r:id="rId5"/>
    <p:sldLayoutId id="2147493604" r:id="rId6"/>
  </p:sldLayoutIdLst>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7.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graph.facebook.com/v3.2/me/posts?access_token" TargetMode="External"/><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raph.facebook.com/v3.2/me/posts?access_token"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2" Type="http://schemas.openxmlformats.org/officeDocument/2006/relationships/hyperlink" Target="https://developers.facebook.com/docs/graph-api/)" TargetMode="External"/><Relationship Id="rId1" Type="http://schemas.openxmlformats.org/officeDocument/2006/relationships/slideLayout" Target="../slideLayouts/slideLayout17.xml"/><Relationship Id="rId5" Type="http://schemas.openxmlformats.org/officeDocument/2006/relationships/hyperlink" Target="https://developers.google.com/knowledge-graph/)" TargetMode="External"/><Relationship Id="rId4" Type="http://schemas.openxmlformats.org/officeDocument/2006/relationships/hyperlink" Target="https://developers.facebook.com/docs/instagram-api)"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creativecommons.org/licenses/by-nc-sa/4.0/"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ession_(computer_science"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redis.io/" TargetMode="Externa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blog.serverfault.com/2011/02/11/stack-exchanges-architecture-in-bullet-points/" TargetMode="Externa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hyperlink" Target="http://try.redis.io/" TargetMode="Externa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redis.io/commands#sorted_set" TargetMode="Externa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hyperlink" Target="http://redis.io/commands#pubsub" TargetMode="Externa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NoSQL Databases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12: No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Conditional Processing</a:t>
            </a:r>
            <a:br>
              <a:rPr lang="en-US" sz="1800" dirty="0"/>
            </a:br>
            <a:r>
              <a:rPr lang="en-US" sz="12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52167337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ETag</a:t>
            </a:r>
            <a:r>
              <a:rPr lang="en-US" dirty="0"/>
              <a:t> Processing</a:t>
            </a:r>
          </a:p>
        </p:txBody>
      </p:sp>
      <p:pic>
        <p:nvPicPr>
          <p:cNvPr id="3" name="Picture 2"/>
          <p:cNvPicPr>
            <a:picLocks noChangeAspect="1"/>
          </p:cNvPicPr>
          <p:nvPr/>
        </p:nvPicPr>
        <p:blipFill>
          <a:blip r:embed="rId2"/>
          <a:stretch>
            <a:fillRect/>
          </a:stretch>
        </p:blipFill>
        <p:spPr>
          <a:xfrm>
            <a:off x="152400" y="459626"/>
            <a:ext cx="4343400" cy="4238643"/>
          </a:xfrm>
          <a:prstGeom prst="rect">
            <a:avLst/>
          </a:prstGeom>
        </p:spPr>
      </p:pic>
      <p:pic>
        <p:nvPicPr>
          <p:cNvPr id="4" name="Picture 3"/>
          <p:cNvPicPr>
            <a:picLocks noChangeAspect="1"/>
          </p:cNvPicPr>
          <p:nvPr/>
        </p:nvPicPr>
        <p:blipFill>
          <a:blip r:embed="rId3"/>
          <a:stretch>
            <a:fillRect/>
          </a:stretch>
        </p:blipFill>
        <p:spPr>
          <a:xfrm>
            <a:off x="5562600" y="93064"/>
            <a:ext cx="2315977" cy="4513185"/>
          </a:xfrm>
          <a:prstGeom prst="rect">
            <a:avLst/>
          </a:prstGeom>
        </p:spPr>
      </p:pic>
    </p:spTree>
    <p:extLst>
      <p:ext uri="{BB962C8B-B14F-4D97-AF65-F5344CB8AC3E}">
        <p14:creationId xmlns:p14="http://schemas.microsoft.com/office/powerpoint/2010/main" val="604018376"/>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2634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40023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371600" y="401184"/>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0845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Transactions and REST</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  </a:t>
            </a:r>
          </a:p>
        </p:txBody>
      </p:sp>
    </p:spTree>
    <p:extLst>
      <p:ext uri="{BB962C8B-B14F-4D97-AF65-F5344CB8AC3E}">
        <p14:creationId xmlns:p14="http://schemas.microsoft.com/office/powerpoint/2010/main" val="2087807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a:t>Consistency</a:t>
            </a:r>
          </a:p>
          <a:p>
            <a:pPr marL="685800" lvl="2" indent="0">
              <a:lnSpc>
                <a:spcPct val="110000"/>
              </a:lnSpc>
              <a:spcBef>
                <a:spcPts val="0"/>
              </a:spcBef>
              <a:buNone/>
            </a:pPr>
            <a:r>
              <a:rPr lang="en-US" dirty="0"/>
              <a:t>Every read receives the most recent write or an error.</a:t>
            </a:r>
          </a:p>
          <a:p>
            <a:pPr marL="685800" lvl="2" indent="0">
              <a:lnSpc>
                <a:spcPct val="110000"/>
              </a:lnSpc>
              <a:spcBef>
                <a:spcPts val="0"/>
              </a:spcBef>
              <a:buNone/>
            </a:pPr>
            <a:endParaRPr lang="en-US" dirty="0"/>
          </a:p>
          <a:p>
            <a:pPr marL="290512" indent="-285750">
              <a:lnSpc>
                <a:spcPct val="110000"/>
              </a:lnSpc>
              <a:spcBef>
                <a:spcPts val="0"/>
              </a:spcBef>
            </a:pPr>
            <a:r>
              <a:rPr lang="en-US" dirty="0"/>
              <a:t>Availability</a:t>
            </a:r>
          </a:p>
          <a:p>
            <a:pPr marL="685800" lvl="2" indent="0">
              <a:lnSpc>
                <a:spcPct val="110000"/>
              </a:lnSpc>
              <a:spcBef>
                <a:spcPts val="0"/>
              </a:spcBef>
              <a:buNone/>
            </a:pPr>
            <a:r>
              <a:rPr lang="en-US" dirty="0"/>
              <a:t>Every request receives a (non-error) response – without guarantee that it contains the most recent write.</a:t>
            </a:r>
          </a:p>
          <a:p>
            <a:pPr marL="685800" lvl="2" indent="0">
              <a:lnSpc>
                <a:spcPct val="110000"/>
              </a:lnSpc>
              <a:spcBef>
                <a:spcPts val="0"/>
              </a:spcBef>
              <a:buNone/>
            </a:pPr>
            <a:endParaRPr lang="en-US" dirty="0"/>
          </a:p>
          <a:p>
            <a:pPr marL="290512" indent="-285750">
              <a:lnSpc>
                <a:spcPct val="110000"/>
              </a:lnSpc>
              <a:spcBef>
                <a:spcPts val="0"/>
              </a:spcBef>
            </a:pPr>
            <a:r>
              <a:rPr lang="en-US" dirty="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80388950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Models</a:t>
            </a:r>
          </a:p>
        </p:txBody>
      </p:sp>
      <p:sp>
        <p:nvSpPr>
          <p:cNvPr id="3" name="Content Placeholder 2"/>
          <p:cNvSpPr>
            <a:spLocks noGrp="1"/>
          </p:cNvSpPr>
          <p:nvPr>
            <p:ph sz="half"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23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9523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sz="half" idx="1"/>
          </p:nvPr>
        </p:nvSpPr>
        <p:spPr>
          <a:xfrm>
            <a:off x="457200" y="784927"/>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 Databases?</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a:t>
            </a:r>
          </a:p>
        </p:txBody>
      </p:sp>
      <p:sp>
        <p:nvSpPr>
          <p:cNvPr id="3" name="Content Placeholder 2"/>
          <p:cNvSpPr>
            <a:spLocks noGrp="1"/>
          </p:cNvSpPr>
          <p:nvPr>
            <p:ph sz="half" idx="1"/>
          </p:nvPr>
        </p:nvSpPr>
        <p:spPr>
          <a:xfrm>
            <a:off x="228600" y="590550"/>
            <a:ext cx="8495740" cy="3924694"/>
          </a:xfrm>
        </p:spPr>
        <p:txBody>
          <a:bodyPr>
            <a:normAutofit/>
          </a:bodyPr>
          <a:lstStyle/>
          <a:p>
            <a:pPr>
              <a:spcBef>
                <a:spcPts val="0"/>
              </a:spcBef>
            </a:pPr>
            <a:r>
              <a:rPr lang="en-US" sz="1600" dirty="0"/>
              <a:t>"Representational State Transfer (REST) is an architectural style that defines a set of constraints to be used for creating web services. Web Services that conform to the REST architectural style, or RESTful web services, provide interoperability between computer systems on the Internet. REST-compliant web services allow the requesting systems to access and manipulate textual representations of web resources by </a:t>
            </a:r>
            <a:r>
              <a:rPr lang="en-US" sz="1600" b="1" dirty="0"/>
              <a:t>using a uniform and predefined set of stateless operations.</a:t>
            </a:r>
            <a:r>
              <a:rPr lang="en-US" sz="1600" dirty="0"/>
              <a:t> Other kinds of web services, such as SOAP web services, expose their own arbitrary sets of operations." (Emphasis added).(</a:t>
            </a:r>
            <a:r>
              <a:rPr lang="en-US" sz="1600" u="sng" dirty="0">
                <a:hlinkClick r:id="rId2"/>
              </a:rPr>
              <a:t>https://en.wikipedia.org/wiki/Representational_state_transfer</a:t>
            </a:r>
            <a:r>
              <a:rPr lang="en-US" sz="1600" dirty="0"/>
              <a:t>)</a:t>
            </a:r>
          </a:p>
          <a:p>
            <a:pPr>
              <a:spcBef>
                <a:spcPts val="0"/>
              </a:spcBef>
            </a:pPr>
            <a:br>
              <a:rPr lang="en-US" sz="1600" dirty="0"/>
            </a:br>
            <a:endParaRPr lang="en-US" sz="1600" dirty="0"/>
          </a:p>
          <a:p>
            <a:pPr>
              <a:spcBef>
                <a:spcPts val="0"/>
              </a:spcBef>
            </a:pPr>
            <a:r>
              <a:rPr lang="en-US" sz="1600" dirty="0"/>
              <a:t>The six core characteristics of the REST style </a:t>
            </a:r>
            <a:r>
              <a:rPr lang="en-US" sz="1600" dirty="0" err="1"/>
              <a:t>are:Client</a:t>
            </a:r>
            <a:r>
              <a:rPr lang="en-US" sz="1600" dirty="0"/>
              <a:t>–server architecture</a:t>
            </a:r>
          </a:p>
          <a:p>
            <a:pPr lvl="1">
              <a:spcBef>
                <a:spcPts val="0"/>
              </a:spcBef>
            </a:pPr>
            <a:r>
              <a:rPr lang="en-US" dirty="0"/>
              <a:t>Statelessness</a:t>
            </a:r>
          </a:p>
          <a:p>
            <a:pPr lvl="1">
              <a:spcBef>
                <a:spcPts val="0"/>
              </a:spcBef>
            </a:pPr>
            <a:r>
              <a:rPr lang="en-US" dirty="0" err="1"/>
              <a:t>Cacheability</a:t>
            </a:r>
            <a:endParaRPr lang="en-US" dirty="0"/>
          </a:p>
          <a:p>
            <a:pPr lvl="1">
              <a:spcBef>
                <a:spcPts val="0"/>
              </a:spcBef>
            </a:pPr>
            <a:r>
              <a:rPr lang="en-US" dirty="0"/>
              <a:t>Layered system</a:t>
            </a:r>
          </a:p>
          <a:p>
            <a:pPr lvl="1">
              <a:spcBef>
                <a:spcPts val="0"/>
              </a:spcBef>
            </a:pPr>
            <a:r>
              <a:rPr lang="en-US" dirty="0"/>
              <a:t>Code on demand (optional)</a:t>
            </a:r>
          </a:p>
          <a:p>
            <a:pPr lvl="1">
              <a:spcBef>
                <a:spcPts val="0"/>
              </a:spcBef>
            </a:pPr>
            <a:r>
              <a:rPr lang="en-US" dirty="0"/>
              <a:t>Uniform interface</a:t>
            </a:r>
          </a:p>
        </p:txBody>
      </p:sp>
    </p:spTree>
    <p:extLst>
      <p:ext uri="{BB962C8B-B14F-4D97-AF65-F5344CB8AC3E}">
        <p14:creationId xmlns:p14="http://schemas.microsoft.com/office/powerpoint/2010/main" val="590014417"/>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Graph Database (Sample)</a:t>
            </a:r>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 That is just a JOIN.</a:t>
            </a:r>
          </a:p>
        </p:txBody>
      </p:sp>
      <p:sp>
        <p:nvSpPr>
          <p:cNvPr id="3" name="Content Placeholder 2"/>
          <p:cNvSpPr>
            <a:spLocks noGrp="1"/>
          </p:cNvSpPr>
          <p:nvPr>
            <p:ph sz="half" idx="1"/>
          </p:nvPr>
        </p:nvSpPr>
        <p:spPr>
          <a:xfrm>
            <a:off x="425904" y="715991"/>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a:t>Recommend</a:t>
            </a:r>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447931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340" y="1630392"/>
            <a:ext cx="7838040" cy="3045809"/>
          </a:xfrm>
          <a:prstGeom prst="rect">
            <a:avLst/>
          </a:prstGeom>
        </p:spPr>
      </p:pic>
      <p:pic>
        <p:nvPicPr>
          <p:cNvPr id="3" name="Picture 2"/>
          <p:cNvPicPr>
            <a:picLocks noChangeAspect="1"/>
          </p:cNvPicPr>
          <p:nvPr/>
        </p:nvPicPr>
        <p:blipFill>
          <a:blip r:embed="rId3"/>
          <a:stretch>
            <a:fillRect/>
          </a:stretch>
        </p:blipFill>
        <p:spPr>
          <a:xfrm>
            <a:off x="581340" y="172529"/>
            <a:ext cx="1328851" cy="1661064"/>
          </a:xfrm>
          <a:prstGeom prst="rect">
            <a:avLst/>
          </a:prstGeom>
        </p:spPr>
      </p:pic>
      <p:pic>
        <p:nvPicPr>
          <p:cNvPr id="4" name="Picture 3"/>
          <p:cNvPicPr>
            <a:picLocks noChangeAspect="1"/>
          </p:cNvPicPr>
          <p:nvPr/>
        </p:nvPicPr>
        <p:blipFill>
          <a:blip r:embed="rId4"/>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128372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Tree>
    <p:extLst>
      <p:ext uri="{BB962C8B-B14F-4D97-AF65-F5344CB8AC3E}">
        <p14:creationId xmlns:p14="http://schemas.microsoft.com/office/powerpoint/2010/main" val="119023661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Facebook Graph API</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47160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/overview</a:t>
            </a:r>
          </a:p>
        </p:txBody>
      </p:sp>
    </p:spTree>
    <p:extLst>
      <p:ext uri="{BB962C8B-B14F-4D97-AF65-F5344CB8AC3E}">
        <p14:creationId xmlns:p14="http://schemas.microsoft.com/office/powerpoint/2010/main" val="2020008113"/>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Rectangle 7"/>
          <p:cNvSpPr/>
          <p:nvPr/>
        </p:nvSpPr>
        <p:spPr>
          <a:xfrm>
            <a:off x="4542148" y="461486"/>
            <a:ext cx="4572000" cy="523220"/>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Full </a:t>
            </a:r>
            <a:r>
              <a:rPr kumimoji="0" lang="en-US" sz="1400" b="0" i="0" u="none" strike="noStrike" kern="1200" cap="none" spc="0" normalizeH="0" baseline="0" noProof="0">
                <a:ln>
                  <a:noFill/>
                </a:ln>
                <a:solidFill>
                  <a:prstClr val="black"/>
                </a:solidFill>
                <a:effectLst/>
                <a:uLnTx/>
                <a:uFillTx/>
                <a:latin typeface="Calibri" charset="0"/>
                <a:ea typeface="ＭＳ Ｐゴシック" charset="-128"/>
                <a:cs typeface="+mn-cs"/>
              </a:rPr>
              <a:t>list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/reference</a:t>
            </a:r>
          </a:p>
        </p:txBody>
      </p:sp>
    </p:spTree>
    <p:extLst>
      <p:ext uri="{BB962C8B-B14F-4D97-AF65-F5344CB8AC3E}">
        <p14:creationId xmlns:p14="http://schemas.microsoft.com/office/powerpoint/2010/main" val="198154406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3"/>
              </a:rPr>
              <a:t>https://graph.facebook.com/v3.2/me/posts?access_token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05423"/>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2"/>
              </a:rPr>
              <a:t>https://graph.facebook.com/v3.2/me/likes?access_token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charset="0"/>
                <a:ea typeface="ＭＳ Ｐゴシック" charset="-128"/>
                <a:cs typeface="+mn-cs"/>
              </a:rPr>
              <a:t>Notice use of paging links.</a:t>
            </a:r>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51366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Applications</a:t>
            </a:r>
          </a:p>
        </p:txBody>
      </p:sp>
      <p:sp>
        <p:nvSpPr>
          <p:cNvPr id="3" name="Content Placeholder 2"/>
          <p:cNvSpPr>
            <a:spLocks noGrp="1"/>
          </p:cNvSpPr>
          <p:nvPr>
            <p:ph sz="half" idx="1"/>
          </p:nvPr>
        </p:nvSpPr>
        <p:spPr>
          <a:xfrm>
            <a:off x="152400" y="666750"/>
            <a:ext cx="8534400" cy="3962400"/>
          </a:xfrm>
        </p:spPr>
        <p:txBody>
          <a:bodyPr>
            <a:normAutofit/>
          </a:bodyPr>
          <a:lstStyle/>
          <a:p>
            <a:r>
              <a:rPr lang="en-US" dirty="0"/>
              <a:t>Facebook Application</a:t>
            </a:r>
          </a:p>
          <a:p>
            <a:pPr lvl="1"/>
            <a:r>
              <a:rPr lang="en-US" dirty="0"/>
              <a:t>Define an application at</a:t>
            </a:r>
            <a:br>
              <a:rPr lang="en-US" dirty="0"/>
            </a:br>
            <a:r>
              <a:rPr lang="en-US" dirty="0" err="1"/>
              <a:t>developers.facebook.com</a:t>
            </a:r>
            <a:r>
              <a:rPr lang="en-US" dirty="0"/>
              <a:t>/apps/</a:t>
            </a:r>
          </a:p>
          <a:p>
            <a:pPr lvl="1"/>
            <a:r>
              <a:rPr lang="en-US" dirty="0"/>
              <a:t>Users log into your application</a:t>
            </a:r>
            <a:br>
              <a:rPr lang="en-US" dirty="0"/>
            </a:br>
            <a:r>
              <a:rPr lang="en-US" dirty="0"/>
              <a:t>via Facebook.</a:t>
            </a:r>
          </a:p>
          <a:p>
            <a:pPr lvl="1"/>
            <a:r>
              <a:rPr lang="en-US" dirty="0"/>
              <a:t>This grants your application</a:t>
            </a:r>
            <a:br>
              <a:rPr lang="en-US" dirty="0"/>
            </a:br>
            <a:r>
              <a:rPr lang="en-US" dirty="0"/>
              <a:t>permission to access the user’s</a:t>
            </a:r>
            <a:br>
              <a:rPr lang="en-US" dirty="0"/>
            </a:br>
            <a:r>
              <a:rPr lang="en-US" dirty="0"/>
              <a:t>Facebook content.</a:t>
            </a:r>
          </a:p>
          <a:p>
            <a:pPr lvl="1"/>
            <a:r>
              <a:rPr lang="en-US" dirty="0"/>
              <a:t>User must approve access on</a:t>
            </a:r>
            <a:br>
              <a:rPr lang="en-US" dirty="0"/>
            </a:br>
            <a:r>
              <a:rPr lang="en-US" dirty="0"/>
              <a:t>login and Facebook must “approve” the application for non-profile information.</a:t>
            </a:r>
          </a:p>
          <a:p>
            <a:r>
              <a:rPr lang="en-US" dirty="0"/>
              <a:t>Once logged onto your application via Facebook, you can</a:t>
            </a:r>
          </a:p>
          <a:p>
            <a:pPr lvl="1"/>
            <a:r>
              <a:rPr lang="en-US" dirty="0"/>
              <a:t>Get basic information about people.</a:t>
            </a:r>
          </a:p>
          <a:p>
            <a:pPr lvl="1"/>
            <a:r>
              <a:rPr lang="en-US" dirty="0"/>
              <a:t>Enable people to share, etc. information from your application to Facebook.</a:t>
            </a:r>
          </a:p>
          <a:p>
            <a:pPr lvl="1"/>
            <a:r>
              <a:rPr lang="en-US" dirty="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5954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 Summary</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61067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sz="half" idx="1"/>
          </p:nvPr>
        </p:nvSpPr>
        <p:spPr/>
        <p:txBody>
          <a:bodyPr/>
          <a:lstStyle/>
          <a:p>
            <a:r>
              <a:rPr lang="en-US" dirty="0"/>
              <a:t>Popularity and usage has exploded in the past few years.</a:t>
            </a:r>
          </a:p>
          <a:p>
            <a:pPr lvl="1"/>
            <a:r>
              <a:rPr lang="en-US" dirty="0"/>
              <a:t>Facebook Graph API (</a:t>
            </a:r>
            <a:r>
              <a:rPr lang="en-US" dirty="0">
                <a:hlinkClick r:id="rId2"/>
              </a:rPr>
              <a:t>https://developers.facebook.com/docs/graph-api/)</a:t>
            </a:r>
            <a:endParaRPr lang="en-US" dirty="0"/>
          </a:p>
          <a:p>
            <a:pPr lvl="1"/>
            <a:r>
              <a:rPr lang="en-US" dirty="0"/>
              <a:t>LinkedIn (</a:t>
            </a:r>
            <a:r>
              <a:rPr lang="en-US" dirty="0">
                <a:hlinkClick r:id="rId3"/>
              </a:rPr>
              <a:t>https://developer.linkedin.com/docs/rest-api)</a:t>
            </a:r>
            <a:endParaRPr lang="en-US" dirty="0"/>
          </a:p>
          <a:p>
            <a:pPr lvl="1"/>
            <a:r>
              <a:rPr lang="en-US" dirty="0"/>
              <a:t>Instagram (</a:t>
            </a:r>
            <a:r>
              <a:rPr lang="en-US" dirty="0">
                <a:hlinkClick r:id="rId4"/>
              </a:rPr>
              <a:t>https://developers.facebook.com/docs/instagram-api)</a:t>
            </a:r>
            <a:endParaRPr lang="en-US" dirty="0"/>
          </a:p>
          <a:p>
            <a:pPr lvl="1"/>
            <a:r>
              <a:rPr lang="en-US" dirty="0"/>
              <a:t>Google Knowledge Graph (</a:t>
            </a:r>
            <a:r>
              <a:rPr lang="en-US" dirty="0">
                <a:hlinkClick r:id="rId5"/>
              </a:rPr>
              <a:t>https://developers.google.com/knowledge-graph/)</a:t>
            </a:r>
            <a:endParaRPr lang="en-US" dirty="0"/>
          </a:p>
          <a:p>
            <a:pPr lvl="1"/>
            <a:endParaRPr lang="en-US" dirty="0"/>
          </a:p>
          <a:p>
            <a:r>
              <a:rPr lang="en-US" dirty="0"/>
              <a:t>Two major motivations:</a:t>
            </a:r>
          </a:p>
          <a:p>
            <a:pPr marL="800100" lvl="1" indent="-342900">
              <a:buFont typeface="+mj-lt"/>
              <a:buAutoNum type="arabicPeriod"/>
            </a:pPr>
            <a:r>
              <a:rPr lang="en-US" dirty="0"/>
              <a:t>Many common types of data are inherently graph oriented, and</a:t>
            </a:r>
            <a:br>
              <a:rPr lang="en-US" dirty="0"/>
            </a:br>
            <a:r>
              <a:rPr lang="en-US" dirty="0"/>
              <a:t>representing in RDB or some other mechanism results in icky code.</a:t>
            </a:r>
          </a:p>
          <a:p>
            <a:pPr marL="800100" lvl="1" indent="-342900">
              <a:buFont typeface="+mj-lt"/>
              <a:buAutoNum type="arabicPeriod"/>
            </a:pPr>
            <a:r>
              <a:rPr lang="en-US" dirty="0"/>
              <a:t>Performs of common graph operations is extremely slow in RDB.</a:t>
            </a:r>
          </a:p>
        </p:txBody>
      </p:sp>
    </p:spTree>
    <p:extLst>
      <p:ext uri="{BB962C8B-B14F-4D97-AF65-F5344CB8AC3E}">
        <p14:creationId xmlns:p14="http://schemas.microsoft.com/office/powerpoint/2010/main" val="3146178365"/>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Redis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defTabSz="457200" rtl="0" eaLnBrk="1" fontAlgn="base" latinLnBrk="0" hangingPunct="1">
                <a:lnSpc>
                  <a:spcPts val="2400"/>
                </a:lnSpc>
                <a:spcBef>
                  <a:spcPct val="0"/>
                </a:spcBef>
                <a:spcAft>
                  <a:spcPct val="0"/>
                </a:spcAft>
                <a:buClrTx/>
                <a:buSzTx/>
                <a:buFontTx/>
                <a:buNone/>
                <a:tabLst/>
                <a:defRPr/>
              </a:pPr>
              <a:t>48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121909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a:t>Redis</a:t>
            </a:r>
          </a:p>
        </p:txBody>
      </p:sp>
      <p:sp>
        <p:nvSpPr>
          <p:cNvPr id="6" name="Subtitle 5"/>
          <p:cNvSpPr>
            <a:spLocks noGrp="1"/>
          </p:cNvSpPr>
          <p:nvPr>
            <p:ph type="subTitle" idx="1"/>
          </p:nvPr>
        </p:nvSpPr>
        <p:spPr>
          <a:xfrm>
            <a:off x="3143250" y="1485900"/>
            <a:ext cx="5479606" cy="1070422"/>
          </a:xfrm>
        </p:spPr>
        <p:txBody>
          <a:bodyPr>
            <a:normAutofit/>
          </a:bodyPr>
          <a:lstStyle/>
          <a:p>
            <a:r>
              <a:rPr lang="en-US" noProof="1"/>
              <a:t>Redis</a:t>
            </a:r>
            <a:r>
              <a:rPr lang="en-US" dirty="0"/>
              <a:t> Key-Value Database:</a:t>
            </a:r>
          </a:p>
          <a:p>
            <a:r>
              <a:rPr lang="en-US" dirty="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a:t>SoftUni Team</a:t>
            </a:r>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320871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p>
        </p:txBody>
      </p:sp>
      <p:sp>
        <p:nvSpPr>
          <p:cNvPr id="3" name="Content Placeholder 2"/>
          <p:cNvSpPr>
            <a:spLocks noGrp="1"/>
          </p:cNvSpPr>
          <p:nvPr>
            <p:ph sz="half" idx="1"/>
          </p:nvPr>
        </p:nvSpPr>
        <p:spPr/>
        <p:txBody>
          <a:bodyPr>
            <a:normAutofit fontScale="92500" lnSpcReduction="10000"/>
          </a:bodyPr>
          <a:lstStyle/>
          <a:p>
            <a:r>
              <a:rPr lang="en-US" dirty="0"/>
              <a:t>REST Statelessness is easy to misunderstand.</a:t>
            </a:r>
          </a:p>
          <a:p>
            <a:r>
              <a:rPr lang="en-US" dirty="0"/>
              <a:t>The server </a:t>
            </a:r>
            <a:r>
              <a:rPr lang="en-US" i="1" dirty="0"/>
              <a:t>clearly</a:t>
            </a:r>
            <a:r>
              <a:rPr lang="en-US" dirty="0"/>
              <a:t> has long-lived state information, e.g.</a:t>
            </a:r>
          </a:p>
          <a:p>
            <a:pPr lvl="1"/>
            <a:r>
              <a:rPr lang="en-US" dirty="0"/>
              <a:t>Account balances.</a:t>
            </a:r>
          </a:p>
          <a:p>
            <a:pPr lvl="1"/>
            <a:r>
              <a:rPr lang="en-US" dirty="0"/>
              <a:t>Customer contact information.</a:t>
            </a:r>
          </a:p>
          <a:p>
            <a:pPr lvl="1"/>
            <a:r>
              <a:rPr lang="en-US" dirty="0"/>
              <a:t>Product catalog information in a database.</a:t>
            </a:r>
          </a:p>
          <a:p>
            <a:pPr lvl="1"/>
            <a:r>
              <a:rPr lang="en-US" dirty="0"/>
              <a:t>etc.</a:t>
            </a:r>
          </a:p>
          <a:p>
            <a:r>
              <a:rPr lang="en-US" dirty="0"/>
              <a:t>Client-Server interactions have two types of state:</a:t>
            </a:r>
          </a:p>
          <a:p>
            <a:pPr lvl="1"/>
            <a:r>
              <a:rPr lang="en-US" dirty="0"/>
              <a:t>Resource state</a:t>
            </a:r>
          </a:p>
          <a:p>
            <a:pPr lvl="1"/>
            <a:r>
              <a:rPr lang="en-US" i="1" dirty="0"/>
              <a:t>Conversation/Session</a:t>
            </a:r>
          </a:p>
          <a:p>
            <a:r>
              <a:rPr lang="en-US" dirty="0"/>
              <a:t>"In computer science, in particular networking, a session is a temporary and interactive information interchange between two or more communicating devices, or between a computer and user." (</a:t>
            </a:r>
            <a:r>
              <a:rPr lang="en-US" u="sng" dirty="0">
                <a:hlinkClick r:id="rId2"/>
              </a:rPr>
              <a:t>https://en.wikipedia.org/wiki/Session_(computer_science</a:t>
            </a:r>
            <a:r>
              <a:rPr lang="en-US" dirty="0"/>
              <a:t>))</a:t>
            </a:r>
          </a:p>
          <a:p>
            <a:endParaRPr lang="en-US" dirty="0"/>
          </a:p>
        </p:txBody>
      </p:sp>
      <p:sp>
        <p:nvSpPr>
          <p:cNvPr id="4" name="Rounded Rectangle 3"/>
          <p:cNvSpPr/>
          <p:nvPr/>
        </p:nvSpPr>
        <p:spPr>
          <a:xfrm>
            <a:off x="457200" y="1352550"/>
            <a:ext cx="82296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r>
              <a:rPr lang="en-US" dirty="0"/>
              <a:t>Connections, sessions and cursors are “conversation </a:t>
            </a:r>
            <a:r>
              <a:rPr lang="en-US" dirty="0" err="1"/>
              <a:t>statefull</a:t>
            </a:r>
            <a:r>
              <a:rPr lang="en-US" dirty="0"/>
              <a:t>” and</a:t>
            </a:r>
            <a:br>
              <a:rPr lang="en-US" dirty="0"/>
            </a:br>
            <a:r>
              <a:rPr lang="en-US" dirty="0"/>
              <a:t>conflict with REST, which makes transactions difficult.</a:t>
            </a:r>
          </a:p>
          <a:p>
            <a:pPr algn="ctr">
              <a:spcBef>
                <a:spcPts val="0"/>
              </a:spcBef>
            </a:pPr>
            <a:endParaRPr lang="en-US" dirty="0"/>
          </a:p>
          <a:p>
            <a:pPr algn="ctr">
              <a:spcBef>
                <a:spcPts val="0"/>
              </a:spcBef>
            </a:pPr>
            <a:r>
              <a:rPr lang="en-US" dirty="0"/>
              <a:t>REST applications use a form of optimistic concurrency control, explicit</a:t>
            </a:r>
            <a:br>
              <a:rPr lang="en-US" dirty="0"/>
            </a:br>
            <a:r>
              <a:rPr lang="en-US" dirty="0"/>
              <a:t>conflict detection and application level recovery.</a:t>
            </a:r>
          </a:p>
          <a:p>
            <a:pPr algn="ctr">
              <a:spcBef>
                <a:spcPts val="0"/>
              </a:spcBef>
            </a:pPr>
            <a:endParaRPr lang="en-US" dirty="0"/>
          </a:p>
          <a:p>
            <a:pPr algn="ctr">
              <a:spcBef>
                <a:spcPts val="0"/>
              </a:spcBef>
            </a:pPr>
            <a:r>
              <a:rPr lang="en-US" dirty="0"/>
              <a:t>We saw a similar problem with LIMIT and OFFSET in HW 2</a:t>
            </a:r>
          </a:p>
        </p:txBody>
      </p:sp>
    </p:spTree>
    <p:extLst>
      <p:ext uri="{BB962C8B-B14F-4D97-AF65-F5344CB8AC3E}">
        <p14:creationId xmlns:p14="http://schemas.microsoft.com/office/powerpoint/2010/main" val="195230454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Server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521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8452FF4-89E3-4D1B-9927-2DBDC00E58D7}"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a:t>What is Redis?</a:t>
            </a:r>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400133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a:t>Redis</a:t>
            </a:r>
            <a:r>
              <a:rPr lang="en-US" dirty="0"/>
              <a:t> is really </a:t>
            </a:r>
            <a:r>
              <a:rPr lang="en-US" dirty="0">
                <a:solidFill>
                  <a:schemeClr val="tx2">
                    <a:lumMod val="75000"/>
                  </a:schemeClr>
                </a:solidFill>
              </a:rPr>
              <a:t>fast </a:t>
            </a:r>
          </a:p>
          <a:p>
            <a:pPr lvl="1"/>
            <a:r>
              <a:rPr lang="en-US" dirty="0"/>
              <a:t>Non-blocking I/O, single threaded</a:t>
            </a:r>
          </a:p>
          <a:p>
            <a:pPr lvl="1"/>
            <a:r>
              <a:rPr lang="en-US" dirty="0"/>
              <a:t>100,000+ read / writes per second</a:t>
            </a:r>
          </a:p>
          <a:p>
            <a:r>
              <a:rPr lang="en-US" noProof="1"/>
              <a:t>Redis</a:t>
            </a:r>
            <a:r>
              <a:rPr lang="en-US" dirty="0"/>
              <a:t> is not a database</a:t>
            </a:r>
          </a:p>
          <a:p>
            <a:pPr lvl="1"/>
            <a:r>
              <a:rPr lang="en-US" dirty="0"/>
              <a:t>It complements your existing data storage layer</a:t>
            </a:r>
          </a:p>
          <a:p>
            <a:pPr lvl="1"/>
            <a:r>
              <a:rPr lang="en-US" dirty="0"/>
              <a:t>E.g. </a:t>
            </a:r>
            <a:r>
              <a:rPr lang="en-US" dirty="0">
                <a:hlinkClick r:id="rId2"/>
              </a:rPr>
              <a:t>StackOverflow uses Redis</a:t>
            </a:r>
            <a:r>
              <a:rPr lang="en-US" dirty="0"/>
              <a:t> for </a:t>
            </a:r>
            <a:r>
              <a:rPr lang="en-US" dirty="0">
                <a:solidFill>
                  <a:schemeClr val="tx2">
                    <a:lumMod val="75000"/>
                  </a:schemeClr>
                </a:solidFill>
              </a:rPr>
              <a:t>data caching</a:t>
            </a:r>
          </a:p>
          <a:p>
            <a:r>
              <a:rPr lang="en-US" dirty="0"/>
              <a:t>For small labs Redis may replace entirely the database</a:t>
            </a:r>
          </a:p>
          <a:p>
            <a:pPr lvl="1"/>
            <a:r>
              <a:rPr lang="en-US" dirty="0"/>
              <a:t>Trade performance for durability </a:t>
            </a:r>
            <a:r>
              <a:rPr lang="en-US" dirty="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a:t>Redis</a:t>
            </a:r>
            <a:r>
              <a:rPr lang="en-US" dirty="0"/>
              <a:t>: Features</a:t>
            </a:r>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898695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keeps </a:t>
            </a:r>
            <a:r>
              <a:rPr lang="en-US" dirty="0">
                <a:solidFill>
                  <a:schemeClr val="tx2">
                    <a:lumMod val="75000"/>
                  </a:schemeClr>
                </a:solidFill>
              </a:rPr>
              <a:t>key-value pairs</a:t>
            </a:r>
          </a:p>
          <a:p>
            <a:pPr lvl="1"/>
            <a:r>
              <a:rPr lang="en-US" dirty="0"/>
              <a:t>Every item is stored as </a:t>
            </a:r>
            <a:r>
              <a:rPr lang="en-US" b="1" dirty="0">
                <a:solidFill>
                  <a:schemeClr val="tx2">
                    <a:lumMod val="75000"/>
                  </a:schemeClr>
                </a:solidFill>
                <a:latin typeface="Consolas" panose="020B0609020204030204" pitchFamily="49" charset="0"/>
                <a:cs typeface="Consolas" panose="020B0609020204030204" pitchFamily="49" charset="0"/>
              </a:rPr>
              <a:t>key</a:t>
            </a:r>
            <a:r>
              <a:rPr lang="en-US" dirty="0"/>
              <a:t> </a:t>
            </a:r>
            <a:r>
              <a:rPr lang="en-US" dirty="0">
                <a:sym typeface="Wingdings" panose="05000000000000000000" pitchFamily="2" charset="2"/>
              </a:rPr>
              <a: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value</a:t>
            </a:r>
          </a:p>
          <a:p>
            <a:r>
              <a:rPr lang="en-US" dirty="0">
                <a:solidFill>
                  <a:schemeClr val="tx2">
                    <a:lumMod val="75000"/>
                  </a:schemeClr>
                </a:solidFill>
              </a:rPr>
              <a:t>Keys</a:t>
            </a:r>
            <a:r>
              <a:rPr lang="en-US" dirty="0"/>
              <a:t> are unique identifiers</a:t>
            </a:r>
          </a:p>
          <a:p>
            <a:r>
              <a:rPr lang="en-US" dirty="0">
                <a:solidFill>
                  <a:schemeClr val="tx2">
                    <a:lumMod val="75000"/>
                  </a:schemeClr>
                </a:solidFill>
              </a:rPr>
              <a:t>Values</a:t>
            </a:r>
            <a:r>
              <a:rPr lang="en-US" dirty="0"/>
              <a:t> can be different data structures:</a:t>
            </a:r>
          </a:p>
          <a:p>
            <a:pPr lvl="1"/>
            <a:r>
              <a:rPr lang="en-US" dirty="0"/>
              <a:t>Strings (numbers are stored as strings)</a:t>
            </a:r>
          </a:p>
          <a:p>
            <a:pPr lvl="1"/>
            <a:r>
              <a:rPr lang="en-US" dirty="0"/>
              <a:t>Lists (of strings)</a:t>
            </a:r>
          </a:p>
          <a:p>
            <a:pPr lvl="1"/>
            <a:r>
              <a:rPr lang="en-US" dirty="0"/>
              <a:t>Hash tables: string </a:t>
            </a:r>
            <a:r>
              <a:rPr lang="en-US" dirty="0">
                <a:sym typeface="Wingdings" panose="05000000000000000000" pitchFamily="2" charset="2"/>
              </a:rPr>
              <a:t> string</a:t>
            </a:r>
            <a:endParaRPr lang="en-US" dirty="0"/>
          </a:p>
          <a:p>
            <a:pPr lvl="1"/>
            <a:r>
              <a:rPr lang="en-US" dirty="0"/>
              <a:t>Sets / sorted sets (of strings)</a:t>
            </a:r>
          </a:p>
          <a:p>
            <a:pPr lvl="1"/>
            <a:endParaRPr lang="en-US" dirty="0"/>
          </a:p>
        </p:txBody>
      </p:sp>
      <p:sp>
        <p:nvSpPr>
          <p:cNvPr id="4" name="Title 3"/>
          <p:cNvSpPr>
            <a:spLocks noGrp="1"/>
          </p:cNvSpPr>
          <p:nvPr>
            <p:ph type="title"/>
          </p:nvPr>
        </p:nvSpPr>
        <p:spPr/>
        <p:txBody>
          <a:bodyPr/>
          <a:lstStyle/>
          <a:p>
            <a:r>
              <a:rPr lang="en-US" dirty="0"/>
              <a:t>Redis: Data Model</a:t>
            </a:r>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8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works as interpreter of commands:</a:t>
            </a:r>
          </a:p>
        </p:txBody>
      </p:sp>
      <p:sp>
        <p:nvSpPr>
          <p:cNvPr id="4" name="Title 3"/>
          <p:cNvSpPr>
            <a:spLocks noGrp="1"/>
          </p:cNvSpPr>
          <p:nvPr>
            <p:ph type="title"/>
          </p:nvPr>
        </p:nvSpPr>
        <p:spPr/>
        <p:txBody>
          <a:bodyPr/>
          <a:lstStyle/>
          <a:p>
            <a:r>
              <a:rPr lang="en-US" dirty="0"/>
              <a:t>Redis: Commands</a:t>
            </a:r>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Play with the command-line client </a:t>
            </a:r>
            <a:r>
              <a:rPr kumimoji="0" lang="en-US" sz="2550" b="1" i="0" u="none" strike="noStrike" kern="1200" cap="none" spc="0" normalizeH="0" baseline="0" noProof="1">
                <a:ln>
                  <a:noFill/>
                </a:ln>
                <a:solidFill>
                  <a:srgbClr val="FBEEC9">
                    <a:lumMod val="75000"/>
                  </a:srgbClr>
                </a:solidFill>
                <a:effectLst/>
                <a:uLnTx/>
                <a:uFillTx/>
                <a:latin typeface="Consolas" panose="020B0609020204030204" pitchFamily="49" charset="0"/>
                <a:ea typeface="+mn-ea"/>
                <a:cs typeface="Consolas" panose="020B0609020204030204" pitchFamily="49" charset="0"/>
              </a:rPr>
              <a:t>redis-cli</a:t>
            </a:r>
            <a:r>
              <a:rPr kumimoji="0" lang="en-US" sz="2550" b="0" i="0" u="none" strike="noStrike" kern="1200" cap="none" spc="0" normalizeH="0" baseline="0" noProof="0" dirty="0">
                <a:ln>
                  <a:noFill/>
                </a:ln>
                <a:solidFill>
                  <a:prstClr val="white"/>
                </a:solidFill>
                <a:effectLst/>
                <a:uLnTx/>
                <a:uFillTx/>
                <a:latin typeface="Calibri"/>
                <a:ea typeface="+mn-ea"/>
                <a:cs typeface="+mn-cs"/>
              </a:rPr>
              <a:t> </a:t>
            </a: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Or play with Redis online at </a:t>
            </a:r>
            <a:r>
              <a:rPr kumimoji="0" lang="en-US" sz="2550" b="0" i="0" u="none" strike="noStrike" kern="1200" cap="none" spc="0" normalizeH="0" baseline="0" noProof="0" dirty="0">
                <a:ln>
                  <a:noFill/>
                </a:ln>
                <a:solidFill>
                  <a:prstClr val="white"/>
                </a:solidFill>
                <a:effectLst/>
                <a:uLnTx/>
                <a:uFillTx/>
                <a:latin typeface="Calibri"/>
                <a:ea typeface="+mn-ea"/>
                <a:cs typeface="+mn-cs"/>
                <a:hlinkClick r:id="rId2"/>
              </a:rPr>
              <a:t>http://try.redis.io</a:t>
            </a: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9593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String Commands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"hi"</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"hi"</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abc</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"abc"</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INCR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1235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MGET a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"1235"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"asdda"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STRLEN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4</a:t>
            </a:r>
          </a:p>
        </p:txBody>
      </p:sp>
    </p:spTree>
    <p:extLst>
      <p:ext uri="{BB962C8B-B14F-4D97-AF65-F5344CB8AC3E}">
        <p14:creationId xmlns:p14="http://schemas.microsoft.com/office/powerpoint/2010/main" val="490931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Keys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count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TYPE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string</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EXPIRE a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Tree>
    <p:extLst>
      <p:ext uri="{BB962C8B-B14F-4D97-AF65-F5344CB8AC3E}">
        <p14:creationId xmlns:p14="http://schemas.microsoft.com/office/powerpoint/2010/main" val="2987079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Hashes (Hash Tables)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name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age 23</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HKEYS user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"age"</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"23"</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HDEL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143921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Lists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RPUSH 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LPUSH names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LINDEX names 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LLEN 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LRANGE names 0 100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"peter"</a:t>
            </a:r>
          </a:p>
        </p:txBody>
      </p:sp>
    </p:spTree>
    <p:extLst>
      <p:ext uri="{BB962C8B-B14F-4D97-AF65-F5344CB8AC3E}">
        <p14:creationId xmlns:p14="http://schemas.microsoft.com/office/powerpoint/2010/main" val="4152253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Sets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"maria"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SREM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397257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pic>
        <p:nvPicPr>
          <p:cNvPr id="4" name="Picture 3"/>
          <p:cNvPicPr>
            <a:picLocks noChangeAspect="1"/>
          </p:cNvPicPr>
          <p:nvPr/>
        </p:nvPicPr>
        <p:blipFill>
          <a:blip r:embed="rId2"/>
          <a:stretch>
            <a:fillRect/>
          </a:stretch>
        </p:blipFill>
        <p:spPr>
          <a:xfrm>
            <a:off x="4876800" y="858125"/>
            <a:ext cx="4019550" cy="2533650"/>
          </a:xfrm>
          <a:prstGeom prst="rect">
            <a:avLst/>
          </a:prstGeom>
          <a:ln w="38100">
            <a:solidFill>
              <a:schemeClr val="accent1">
                <a:shade val="95000"/>
                <a:satMod val="105000"/>
              </a:schemeClr>
            </a:solidFill>
          </a:ln>
        </p:spPr>
      </p:pic>
      <p:pic>
        <p:nvPicPr>
          <p:cNvPr id="5" name="Picture 4"/>
          <p:cNvPicPr>
            <a:picLocks noChangeAspect="1"/>
          </p:cNvPicPr>
          <p:nvPr/>
        </p:nvPicPr>
        <p:blipFill>
          <a:blip r:embed="rId3"/>
          <a:stretch>
            <a:fillRect/>
          </a:stretch>
        </p:blipFill>
        <p:spPr>
          <a:xfrm>
            <a:off x="152400" y="971550"/>
            <a:ext cx="3911600" cy="2002000"/>
          </a:xfrm>
          <a:prstGeom prst="rect">
            <a:avLst/>
          </a:prstGeom>
          <a:ln w="38100">
            <a:solidFill>
              <a:schemeClr val="accent1">
                <a:shade val="95000"/>
                <a:satMod val="105000"/>
              </a:schemeClr>
            </a:solidFill>
          </a:ln>
        </p:spPr>
      </p:pic>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2667000" y="2124950"/>
            <a:ext cx="2362200" cy="8486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2629" y="3158216"/>
            <a:ext cx="1698542" cy="369332"/>
          </a:xfrm>
          <a:prstGeom prst="rect">
            <a:avLst/>
          </a:prstGeom>
          <a:noFill/>
        </p:spPr>
        <p:txBody>
          <a:bodyPr wrap="none" rtlCol="0">
            <a:spAutoFit/>
          </a:bodyPr>
          <a:lstStyle/>
          <a:p>
            <a:r>
              <a:rPr lang="en-US" dirty="0" err="1"/>
              <a:t>Stateful</a:t>
            </a:r>
            <a:r>
              <a:rPr lang="en-US" dirty="0"/>
              <a:t> session.</a:t>
            </a:r>
          </a:p>
        </p:txBody>
      </p:sp>
    </p:spTree>
    <p:extLst>
      <p:ext uri="{BB962C8B-B14F-4D97-AF65-F5344CB8AC3E}">
        <p14:creationId xmlns:p14="http://schemas.microsoft.com/office/powerpoint/2010/main" val="1962864333"/>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Sorted Sets</a:t>
            </a:r>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a:t>Learn more at </a:t>
            </a:r>
            <a:r>
              <a:rPr lang="en-US" dirty="0">
                <a:hlinkClick r:id="rId2"/>
              </a:rPr>
              <a:t>http://redis.io/commands#sorted_set</a:t>
            </a:r>
            <a:endParaRPr lang="en-US" dirty="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"uno"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2 "two" 3 "three"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ZRANGE myzset 0 -1 WITHSCORES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"1"</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t>
            </a:r>
          </a:p>
        </p:txBody>
      </p:sp>
    </p:spTree>
    <p:extLst>
      <p:ext uri="{BB962C8B-B14F-4D97-AF65-F5344CB8AC3E}">
        <p14:creationId xmlns:p14="http://schemas.microsoft.com/office/powerpoint/2010/main" val="2843759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a:t>First user subscribes to certain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r>
              <a:rPr lang="en-US" dirty="0"/>
              <a:t>Another user sends messages to the same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lvl="1">
              <a:lnSpc>
                <a:spcPct val="110000"/>
              </a:lnSpc>
            </a:pPr>
            <a:endParaRPr lang="en-US" dirty="0"/>
          </a:p>
          <a:p>
            <a:pPr lvl="1">
              <a:lnSpc>
                <a:spcPct val="110000"/>
              </a:lnSpc>
            </a:pPr>
            <a:endParaRPr lang="en-US" dirty="0"/>
          </a:p>
          <a:p>
            <a:pPr>
              <a:lnSpc>
                <a:spcPct val="110000"/>
              </a:lnSpc>
            </a:pPr>
            <a:r>
              <a:rPr lang="en-US" dirty="0"/>
              <a:t>Learn more at</a:t>
            </a:r>
            <a:r>
              <a:rPr lang="bg-BG" dirty="0"/>
              <a:t> </a:t>
            </a:r>
            <a:r>
              <a:rPr lang="en-US" dirty="0">
                <a:hlinkClick r:id="rId2"/>
              </a:rPr>
              <a:t>http://redis.io/commands#pubsub</a:t>
            </a:r>
            <a:endParaRPr lang="en-US" dirty="0"/>
          </a:p>
        </p:txBody>
      </p:sp>
      <p:sp>
        <p:nvSpPr>
          <p:cNvPr id="4" name="Title 3"/>
          <p:cNvSpPr>
            <a:spLocks noGrp="1"/>
          </p:cNvSpPr>
          <p:nvPr>
            <p:ph type="title"/>
          </p:nvPr>
        </p:nvSpPr>
        <p:spPr/>
        <p:txBody>
          <a:bodyPr/>
          <a:lstStyle/>
          <a:p>
            <a:r>
              <a:rPr lang="en-US" dirty="0"/>
              <a:t>Publish / Subscribe Commands</a:t>
            </a:r>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SUBSCRIBE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"subscribe"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PUBLISH news "hello"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866726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Special naming can help using Redis as database</a:t>
            </a:r>
          </a:p>
        </p:txBody>
      </p:sp>
      <p:sp>
        <p:nvSpPr>
          <p:cNvPr id="4" name="Title 3"/>
          <p:cNvSpPr>
            <a:spLocks noGrp="1"/>
          </p:cNvSpPr>
          <p:nvPr>
            <p:ph type="title"/>
          </p:nvPr>
        </p:nvSpPr>
        <p:spPr/>
        <p:txBody>
          <a:bodyPr/>
          <a:lstStyle/>
          <a:p>
            <a:r>
              <a:rPr lang="en-US" dirty="0"/>
              <a:t>Using </a:t>
            </a:r>
            <a:r>
              <a:rPr lang="en-US" noProof="1"/>
              <a:t>Redis</a:t>
            </a:r>
            <a:r>
              <a:rPr lang="en-US" dirty="0"/>
              <a:t> as a Database</a:t>
            </a:r>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name "Peter Petrov"</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email "pp@gmail.com"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name "Maria Ivanova"</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email "maria@yahoo.com"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maria</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Use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users:peter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properties for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Tree>
    <p:extLst>
      <p:ext uri="{BB962C8B-B14F-4D97-AF65-F5344CB8AC3E}">
        <p14:creationId xmlns:p14="http://schemas.microsoft.com/office/powerpoint/2010/main" val="310549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a:t>Redis is ultra-fast in-memory data store</a:t>
            </a:r>
          </a:p>
          <a:p>
            <a:pPr marL="571460" lvl="1" indent="-342900">
              <a:lnSpc>
                <a:spcPct val="100000"/>
              </a:lnSpc>
            </a:pPr>
            <a:r>
              <a:rPr lang="en-GB" dirty="0"/>
              <a:t>Not a database, used along with databases</a:t>
            </a:r>
          </a:p>
          <a:p>
            <a:pPr marL="333375" indent="-333375">
              <a:lnSpc>
                <a:spcPct val="100000"/>
              </a:lnSpc>
              <a:buFontTx/>
              <a:buAutoNum type="arabicPeriod"/>
            </a:pPr>
            <a:r>
              <a:rPr lang="en-GB" dirty="0"/>
              <a:t>Supports strings, numbers, lists, hashes,</a:t>
            </a:r>
            <a:br>
              <a:rPr lang="en-GB" dirty="0"/>
            </a:br>
            <a:r>
              <a:rPr lang="en-GB" dirty="0"/>
              <a:t>sets, sorted sets, publish / subscribe</a:t>
            </a:r>
            <a:br>
              <a:rPr lang="en-GB" dirty="0"/>
            </a:br>
            <a:r>
              <a:rPr lang="en-GB" dirty="0"/>
              <a:t>messaging</a:t>
            </a:r>
          </a:p>
          <a:p>
            <a:pPr marL="333375" indent="-333375">
              <a:lnSpc>
                <a:spcPct val="100000"/>
              </a:lnSpc>
              <a:buFontTx/>
              <a:buAutoNum type="arabicPeriod"/>
            </a:pPr>
            <a:r>
              <a:rPr lang="en-GB" dirty="0"/>
              <a:t>Used for caching / simple apps</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8025" b="1" i="0" u="none" strike="noStrike" kern="1200" cap="none" spc="0" normalizeH="0" baseline="0" noProof="0"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uLnTx/>
                  <a:uFillTx/>
                  <a:latin typeface="Calibri"/>
                  <a:ea typeface=""/>
                  <a:cs typeface="+mn-cs"/>
                </a:rPr>
                <a:t>Databases</a:t>
              </a:r>
            </a:p>
          </p:txBody>
        </p:sp>
      </p:grpSp>
    </p:spTree>
    <p:extLst>
      <p:ext uri="{BB962C8B-B14F-4D97-AF65-F5344CB8AC3E}">
        <p14:creationId xmlns:p14="http://schemas.microsoft.com/office/powerpoint/2010/main" val="152004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2391954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1219645912"/>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38685467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1650903876"/>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300514914"/>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Scalability</a:t>
            </a:r>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86012997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3856" y="1224042"/>
            <a:ext cx="4286250" cy="1777052"/>
          </a:xfrm>
          <a:prstGeom prst="rect">
            <a:avLst/>
          </a:prstGeom>
          <a:ln w="38100">
            <a:solidFill>
              <a:schemeClr val="accent1">
                <a:shade val="95000"/>
                <a:satMod val="105000"/>
              </a:schemeClr>
            </a:solidFill>
          </a:ln>
        </p:spPr>
      </p:pic>
      <p:sp>
        <p:nvSpPr>
          <p:cNvPr id="2" name="Title 1"/>
          <p:cNvSpPr>
            <a:spLocks noGrp="1"/>
          </p:cNvSpPr>
          <p:nvPr>
            <p:ph type="title"/>
          </p:nvPr>
        </p:nvSpPr>
        <p:spPr/>
        <p:txBody>
          <a:bodyPr/>
          <a:lstStyle/>
          <a:p>
            <a:r>
              <a:rPr lang="en-US" dirty="0"/>
              <a:t>Client </a:t>
            </a:r>
            <a:r>
              <a:rPr lang="mr-IN" dirty="0"/>
              <a:t>–</a:t>
            </a:r>
            <a:r>
              <a:rPr lang="en-US" dirty="0"/>
              <a:t> Server State and Cursors Concept</a:t>
            </a:r>
          </a:p>
        </p:txBody>
      </p:sp>
      <p:sp>
        <p:nvSpPr>
          <p:cNvPr id="6" name="TextBox 5"/>
          <p:cNvSpPr txBox="1"/>
          <p:nvPr/>
        </p:nvSpPr>
        <p:spPr>
          <a:xfrm>
            <a:off x="1219200" y="602218"/>
            <a:ext cx="1560940" cy="369332"/>
          </a:xfrm>
          <a:prstGeom prst="rect">
            <a:avLst/>
          </a:prstGeom>
          <a:noFill/>
        </p:spPr>
        <p:txBody>
          <a:bodyPr wrap="none" rtlCol="0">
            <a:spAutoFit/>
          </a:bodyPr>
          <a:lstStyle/>
          <a:p>
            <a:r>
              <a:rPr lang="en-US"/>
              <a:t>(Logical) Client</a:t>
            </a:r>
          </a:p>
        </p:txBody>
      </p:sp>
      <p:sp>
        <p:nvSpPr>
          <p:cNvPr id="7" name="TextBox 6"/>
          <p:cNvSpPr txBox="1"/>
          <p:nvPr/>
        </p:nvSpPr>
        <p:spPr>
          <a:xfrm>
            <a:off x="5791200" y="428770"/>
            <a:ext cx="1620700" cy="369332"/>
          </a:xfrm>
          <a:prstGeom prst="rect">
            <a:avLst/>
          </a:prstGeom>
          <a:noFill/>
        </p:spPr>
        <p:txBody>
          <a:bodyPr wrap="none" rtlCol="0">
            <a:spAutoFit/>
          </a:bodyPr>
          <a:lstStyle/>
          <a:p>
            <a:r>
              <a:rPr lang="en-US" dirty="0"/>
              <a:t>(Logical) Server</a:t>
            </a:r>
          </a:p>
        </p:txBody>
      </p:sp>
      <p:cxnSp>
        <p:nvCxnSpPr>
          <p:cNvPr id="9" name="Straight Arrow Connector 8"/>
          <p:cNvCxnSpPr/>
          <p:nvPr/>
        </p:nvCxnSpPr>
        <p:spPr>
          <a:xfrm>
            <a:off x="3551653" y="2266950"/>
            <a:ext cx="1096547" cy="304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75946" y="3207020"/>
            <a:ext cx="2084160" cy="369332"/>
          </a:xfrm>
          <a:prstGeom prst="rect">
            <a:avLst/>
          </a:prstGeom>
          <a:noFill/>
        </p:spPr>
        <p:txBody>
          <a:bodyPr wrap="none" rtlCol="0">
            <a:spAutoFit/>
          </a:bodyPr>
          <a:lstStyle/>
          <a:p>
            <a:r>
              <a:rPr lang="en-US"/>
              <a:t>Stateless interaction</a:t>
            </a:r>
            <a:endParaRPr lang="en-US" dirty="0"/>
          </a:p>
        </p:txBody>
      </p:sp>
      <p:pic>
        <p:nvPicPr>
          <p:cNvPr id="3" name="Picture 2"/>
          <p:cNvPicPr>
            <a:picLocks noChangeAspect="1"/>
          </p:cNvPicPr>
          <p:nvPr/>
        </p:nvPicPr>
        <p:blipFill>
          <a:blip r:embed="rId3"/>
          <a:stretch>
            <a:fillRect/>
          </a:stretch>
        </p:blipFill>
        <p:spPr>
          <a:xfrm>
            <a:off x="4724400" y="923432"/>
            <a:ext cx="4311328" cy="2403035"/>
          </a:xfrm>
          <a:prstGeom prst="rect">
            <a:avLst/>
          </a:prstGeom>
          <a:ln w="38100">
            <a:solidFill>
              <a:schemeClr val="accent1">
                <a:shade val="95000"/>
                <a:satMod val="105000"/>
              </a:schemeClr>
            </a:solidFill>
          </a:ln>
        </p:spPr>
      </p:pic>
    </p:spTree>
    <p:extLst>
      <p:ext uri="{BB962C8B-B14F-4D97-AF65-F5344CB8AC3E}">
        <p14:creationId xmlns:p14="http://schemas.microsoft.com/office/powerpoint/2010/main" val="873358661"/>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Nothing Architecture</a:t>
            </a:r>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2217618677"/>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424256689"/>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46698027"/>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a:t>DynamoDB</a:t>
            </a:r>
            <a:r>
              <a:rPr lang="en-US" dirty="0"/>
              <a:t> Summary</a:t>
            </a:r>
          </a:p>
        </p:txBody>
      </p:sp>
      <p:sp>
        <p:nvSpPr>
          <p:cNvPr id="3" name="Content Placeholder 2"/>
          <p:cNvSpPr>
            <a:spLocks noGrp="1"/>
          </p:cNvSpPr>
          <p:nvPr>
            <p:ph sz="half" idx="1"/>
          </p:nvPr>
        </p:nvSpPr>
        <p:spPr>
          <a:xfrm>
            <a:off x="228600" y="590550"/>
            <a:ext cx="5181600" cy="3924694"/>
          </a:xfr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Tree>
    <p:extLst>
      <p:ext uri="{BB962C8B-B14F-4D97-AF65-F5344CB8AC3E}">
        <p14:creationId xmlns:p14="http://schemas.microsoft.com/office/powerpoint/2010/main" val="359229433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rgbClr val="FFFF00"/>
                </a:solidFill>
              </a:rPr>
              <a:t>Some</a:t>
            </a:r>
          </a:p>
          <a:p>
            <a:pPr algn="ctr"/>
            <a:r>
              <a:rPr lang="en-US" dirty="0">
                <a:solidFill>
                  <a:srgbClr val="FFFF00"/>
                </a:solidFill>
              </a:rPr>
              <a:t>Resource</a:t>
            </a: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 Mary changes the data based on values.</a:t>
            </a:r>
          </a:p>
        </p:txBody>
      </p:sp>
    </p:spTree>
    <p:extLst>
      <p:ext uri="{BB962C8B-B14F-4D97-AF65-F5344CB8AC3E}">
        <p14:creationId xmlns:p14="http://schemas.microsoft.com/office/powerpoint/2010/main" val="149995382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228600" y="666750"/>
            <a:ext cx="8495740" cy="3962400"/>
          </a:xfrm>
        </p:spPr>
        <p:txBody>
          <a:bodyPr>
            <a:normAutofit fontScale="77500" lnSpcReduction="20000"/>
          </a:bodyPr>
          <a:lstStyle/>
          <a:p>
            <a:pPr>
              <a:lnSpc>
                <a:spcPct val="120000"/>
              </a:lnSpc>
              <a:spcBef>
                <a:spcPts val="0"/>
              </a:spcBef>
              <a:spcAft>
                <a:spcPts val="200"/>
              </a:spcAft>
            </a:pPr>
            <a:r>
              <a:rPr lang="en-US" dirty="0"/>
              <a:t>There are two basic approaches to implementing isolation</a:t>
            </a:r>
          </a:p>
          <a:p>
            <a:pPr lvl="1">
              <a:lnSpc>
                <a:spcPct val="120000"/>
              </a:lnSpc>
              <a:spcBef>
                <a:spcPts val="0"/>
              </a:spcBef>
              <a:spcAft>
                <a:spcPts val="200"/>
              </a:spcAft>
            </a:pPr>
            <a:r>
              <a:rPr lang="en-US" dirty="0"/>
              <a:t>Locking/Pessimistic, e.g. cursor isolation</a:t>
            </a:r>
          </a:p>
          <a:p>
            <a:pPr lvl="1">
              <a:lnSpc>
                <a:spcPct val="120000"/>
              </a:lnSpc>
              <a:spcBef>
                <a:spcPts val="0"/>
              </a:spcBef>
              <a:spcAft>
                <a:spcPts val="200"/>
              </a:spcAft>
            </a:pPr>
            <a:r>
              <a:rPr lang="en-US" dirty="0"/>
              <a:t>Optimistic: Before committing, each transaction verifies that no other transaction has modified the data it has read.</a:t>
            </a:r>
          </a:p>
          <a:p>
            <a:pPr>
              <a:lnSpc>
                <a:spcPct val="120000"/>
              </a:lnSpc>
              <a:spcBef>
                <a:spcPts val="0"/>
              </a:spcBef>
              <a:spcAft>
                <a:spcPts val="200"/>
              </a:spcAft>
            </a:pPr>
            <a:r>
              <a:rPr lang="en-US" dirty="0"/>
              <a:t>How does this work in REST?</a:t>
            </a:r>
          </a:p>
          <a:p>
            <a:pPr lvl="1">
              <a:lnSpc>
                <a:spcPct val="120000"/>
              </a:lnSpc>
              <a:spcBef>
                <a:spcPts val="0"/>
              </a:spcBef>
              <a:spcAft>
                <a:spcPts val="200"/>
              </a:spcAft>
            </a:pPr>
            <a:r>
              <a:rPr lang="en-US" dirty="0"/>
              <a:t>The server maintains an </a:t>
            </a:r>
            <a:r>
              <a:rPr lang="en-US" dirty="0" err="1"/>
              <a:t>ETag</a:t>
            </a:r>
            <a:r>
              <a:rPr lang="en-US" dirty="0"/>
              <a:t> (Entity Tag) for each resource.</a:t>
            </a:r>
          </a:p>
          <a:p>
            <a:pPr lvl="1">
              <a:lnSpc>
                <a:spcPct val="120000"/>
              </a:lnSpc>
              <a:spcBef>
                <a:spcPts val="0"/>
              </a:spcBef>
              <a:spcAft>
                <a:spcPts val="200"/>
              </a:spcAft>
            </a:pPr>
            <a:r>
              <a:rPr lang="en-US" dirty="0"/>
              <a:t>Every time a resource’s state changes, the server computes a new </a:t>
            </a:r>
            <a:r>
              <a:rPr lang="en-US" dirty="0" err="1"/>
              <a:t>ETag</a:t>
            </a:r>
            <a:r>
              <a:rPr lang="en-US" dirty="0"/>
              <a:t>.</a:t>
            </a:r>
          </a:p>
          <a:p>
            <a:pPr lvl="1">
              <a:lnSpc>
                <a:spcPct val="120000"/>
              </a:lnSpc>
              <a:spcBef>
                <a:spcPts val="0"/>
              </a:spcBef>
              <a:spcAft>
                <a:spcPts val="200"/>
              </a:spcAft>
            </a:pPr>
            <a:r>
              <a:rPr lang="en-US" dirty="0"/>
              <a:t>The server includes the </a:t>
            </a:r>
            <a:r>
              <a:rPr lang="en-US" dirty="0" err="1"/>
              <a:t>ETag</a:t>
            </a:r>
            <a:r>
              <a:rPr lang="en-US" dirty="0"/>
              <a:t> in the header when returning data to the client.</a:t>
            </a:r>
          </a:p>
          <a:p>
            <a:pPr lvl="1">
              <a:lnSpc>
                <a:spcPct val="120000"/>
              </a:lnSpc>
              <a:spcBef>
                <a:spcPts val="0"/>
              </a:spcBef>
              <a:spcAft>
                <a:spcPts val="200"/>
              </a:spcAft>
            </a:pPr>
            <a:r>
              <a:rPr lang="en-US" dirty="0"/>
              <a:t>The server may </a:t>
            </a:r>
            <a:r>
              <a:rPr lang="en-US" i="1" dirty="0"/>
              <a:t>optionally</a:t>
            </a:r>
            <a:r>
              <a:rPr lang="en-US" dirty="0"/>
              <a:t> maintain and return “Last Modified” time for resources.</a:t>
            </a:r>
          </a:p>
          <a:p>
            <a:pPr>
              <a:lnSpc>
                <a:spcPct val="120000"/>
              </a:lnSpc>
              <a:spcBef>
                <a:spcPts val="0"/>
              </a:spcBef>
              <a:spcAft>
                <a:spcPts val="200"/>
              </a:spcAft>
            </a:pPr>
            <a:r>
              <a:rPr lang="en-US" dirty="0"/>
              <a:t>Semantics on updates</a:t>
            </a:r>
          </a:p>
          <a:p>
            <a:pPr lvl="1">
              <a:lnSpc>
                <a:spcPct val="120000"/>
              </a:lnSpc>
              <a:spcBef>
                <a:spcPts val="0"/>
              </a:spcBef>
              <a:spcAft>
                <a:spcPts val="200"/>
              </a:spcAft>
            </a:pPr>
            <a:r>
              <a:rPr lang="en-US" dirty="0"/>
              <a:t>If-Match – value of a previous calls </a:t>
            </a:r>
            <a:r>
              <a:rPr lang="en-US" dirty="0" err="1"/>
              <a:t>ETag</a:t>
            </a:r>
            <a:r>
              <a:rPr lang="en-US" dirty="0"/>
              <a:t> response used with a PUT or DELETE. Server should only act if nobody else has modified the resource since you last fetched it. Otherwise provides a 412.</a:t>
            </a:r>
          </a:p>
          <a:p>
            <a:pPr lvl="1">
              <a:lnSpc>
                <a:spcPct val="120000"/>
              </a:lnSpc>
              <a:spcBef>
                <a:spcPts val="0"/>
              </a:spcBef>
              <a:spcAft>
                <a:spcPts val="200"/>
              </a:spcAft>
            </a:pPr>
            <a:r>
              <a:rPr lang="en-US"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00"/>
              </a:spcAft>
            </a:pPr>
            <a:r>
              <a:rPr lang="en-US" dirty="0"/>
              <a:t>If-None-Match –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304.</a:t>
            </a:r>
          </a:p>
          <a:p>
            <a:pPr lvl="1">
              <a:lnSpc>
                <a:spcPct val="120000"/>
              </a:lnSpc>
              <a:spcBef>
                <a:spcPts val="0"/>
              </a:spcBef>
              <a:spcAft>
                <a:spcPts val="200"/>
              </a:spcAft>
            </a:pPr>
            <a:r>
              <a:rPr lang="en-US" dirty="0"/>
              <a:t>If-Unmodified-Since –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038551979"/>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schemas.microsoft.com/sharepoint/v3/fields"/>
    <ds:schemaRef ds:uri="http://purl.org/dc/elements/1.1/"/>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15246</TotalTime>
  <Words>3317</Words>
  <Application>Microsoft Macintosh PowerPoint</Application>
  <PresentationFormat>On-screen Show (16:9)</PresentationFormat>
  <Paragraphs>453</Paragraphs>
  <Slides>73</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73</vt:i4>
      </vt:variant>
    </vt:vector>
  </HeadingPairs>
  <TitlesOfParts>
    <vt:vector size="84" baseType="lpstr">
      <vt:lpstr>Arial</vt:lpstr>
      <vt:lpstr>Calibri</vt:lpstr>
      <vt:lpstr>Century Schoolbook</vt:lpstr>
      <vt:lpstr>Consolas</vt:lpstr>
      <vt:lpstr>Museo For Dell</vt:lpstr>
      <vt:lpstr>Museo Sans For Dell</vt:lpstr>
      <vt:lpstr>OpenSans</vt:lpstr>
      <vt:lpstr>Wingdings</vt:lpstr>
      <vt:lpstr>Office Theme</vt:lpstr>
      <vt:lpstr>1_Office Theme</vt:lpstr>
      <vt:lpstr>SoftUni 16x9</vt:lpstr>
      <vt:lpstr>PowerPoint Presentation</vt:lpstr>
      <vt:lpstr>PowerPoint Presentation</vt:lpstr>
      <vt:lpstr>REST</vt:lpstr>
      <vt:lpstr>State</vt:lpstr>
      <vt:lpstr>State</vt:lpstr>
      <vt:lpstr>Client – Server State and Cursors Concept</vt:lpstr>
      <vt:lpstr>Client – Server State and Cursors Concept</vt:lpstr>
      <vt:lpstr>Read then Update Conflict</vt:lpstr>
      <vt:lpstr>Isolation/Concurrency Control</vt:lpstr>
      <vt:lpstr>Conditional Processing (https://blog.4psa.com/rest-best-practices-managing-concurrent-updates/)</vt:lpstr>
      <vt:lpstr>ETag Processing</vt:lpstr>
      <vt:lpstr>PowerPoint Presentation</vt:lpstr>
      <vt:lpstr>PowerPoint Presentation</vt:lpstr>
      <vt:lpstr>Overview (I) (https://en.wikipedia.org/wiki/NoSQL)</vt:lpstr>
      <vt:lpstr>Overview (I) (https://en.wikipedia.org/wiki/NoSQL)</vt:lpstr>
      <vt:lpstr>One Taxonomy</vt:lpstr>
      <vt:lpstr>Another Taxonomy</vt:lpstr>
      <vt:lpstr>PowerPoint Presentation</vt:lpstr>
      <vt:lpstr>ACID</vt:lpstr>
      <vt:lpstr>CAP Theorem</vt:lpstr>
      <vt:lpstr>Consistency Models</vt:lpstr>
      <vt:lpstr>Eventual Consistency</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365</cp:revision>
  <cp:lastPrinted>2018-11-15T21:01:50Z</cp:lastPrinted>
  <dcterms:created xsi:type="dcterms:W3CDTF">2010-04-12T23:12:02Z</dcterms:created>
  <dcterms:modified xsi:type="dcterms:W3CDTF">2020-04-16T15:47:02Z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